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42"/>
  </p:handoutMasterIdLst>
  <p:sldIdLst>
    <p:sldId id="256" r:id="rId3"/>
    <p:sldId id="535" r:id="rId4"/>
    <p:sldId id="274" r:id="rId5"/>
    <p:sldId id="609" r:id="rId6"/>
    <p:sldId id="607" r:id="rId7"/>
    <p:sldId id="608" r:id="rId9"/>
    <p:sldId id="613" r:id="rId10"/>
    <p:sldId id="610" r:id="rId11"/>
    <p:sldId id="614" r:id="rId12"/>
    <p:sldId id="615" r:id="rId13"/>
    <p:sldId id="616" r:id="rId14"/>
    <p:sldId id="617" r:id="rId15"/>
    <p:sldId id="618" r:id="rId16"/>
    <p:sldId id="619" r:id="rId17"/>
    <p:sldId id="620" r:id="rId18"/>
    <p:sldId id="623" r:id="rId19"/>
    <p:sldId id="648" r:id="rId20"/>
    <p:sldId id="622" r:id="rId21"/>
    <p:sldId id="621" r:id="rId22"/>
    <p:sldId id="624" r:id="rId23"/>
    <p:sldId id="628" r:id="rId24"/>
    <p:sldId id="630" r:id="rId25"/>
    <p:sldId id="631" r:id="rId26"/>
    <p:sldId id="632" r:id="rId27"/>
    <p:sldId id="633" r:id="rId28"/>
    <p:sldId id="634" r:id="rId29"/>
    <p:sldId id="635" r:id="rId30"/>
    <p:sldId id="636" r:id="rId31"/>
    <p:sldId id="638" r:id="rId32"/>
    <p:sldId id="639" r:id="rId33"/>
    <p:sldId id="640" r:id="rId34"/>
    <p:sldId id="641" r:id="rId35"/>
    <p:sldId id="642" r:id="rId36"/>
    <p:sldId id="643" r:id="rId37"/>
    <p:sldId id="644" r:id="rId38"/>
    <p:sldId id="637" r:id="rId39"/>
    <p:sldId id="645" r:id="rId40"/>
    <p:sldId id="647" r:id="rId41"/>
  </p:sldIdLst>
  <p:sldSz cx="12192000" cy="6858000"/>
  <p:notesSz cx="7103745" cy="10234295"/>
  <p:custDataLst>
    <p:tags r:id="rId4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6" Type="http://schemas.openxmlformats.org/officeDocument/2006/relationships/tags" Target="tags/tag41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handoutMaster" Target="handoutMasters/handoutMaster1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GIF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4660" y="40593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840105" y="2187575"/>
            <a:ext cx="7163435" cy="4001770"/>
          </a:xfrm>
        </p:spPr>
        <p:txBody>
          <a:bodyPr/>
          <a:lstStyle>
            <a:lvl1pPr>
              <a:defRPr sz="2000">
                <a:cs typeface="微软雅黑" panose="020B0503020204020204" charset="-122"/>
              </a:defRPr>
            </a:lvl1pPr>
            <a:lvl2pPr>
              <a:defRPr sz="1800">
                <a:cs typeface="微软雅黑" panose="020B0503020204020204" charset="-122"/>
              </a:defRPr>
            </a:lvl2pPr>
            <a:lvl3pPr>
              <a:defRPr sz="1600">
                <a:cs typeface="微软雅黑" panose="020B0503020204020204" charset="-122"/>
              </a:defRPr>
            </a:lvl3pPr>
            <a:lvl4pPr>
              <a:defRPr sz="1400">
                <a:cs typeface="微软雅黑" panose="020B0503020204020204" charset="-122"/>
              </a:defRPr>
            </a:lvl4pPr>
            <a:lvl5pPr>
              <a:defRPr sz="1400"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cs typeface="微软雅黑" panose="020B050302020402020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cs typeface="微软雅黑" panose="020B050302020402020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>
                <a:cs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>
            <a:lvl1pPr>
              <a:defRPr>
                <a:cs typeface="微软雅黑" panose="020B0503020204020204" charset="-122"/>
              </a:defRPr>
            </a:lvl1pPr>
            <a:lvl2pPr>
              <a:defRPr>
                <a:cs typeface="微软雅黑" panose="020B0503020204020204" charset="-122"/>
              </a:defRPr>
            </a:lvl2pPr>
            <a:lvl3pPr>
              <a:defRPr>
                <a:cs typeface="微软雅黑" panose="020B0503020204020204" charset="-122"/>
              </a:defRPr>
            </a:lvl3pPr>
            <a:lvl4pPr>
              <a:defRPr>
                <a:cs typeface="微软雅黑" panose="020B0503020204020204" charset="-122"/>
              </a:defRPr>
            </a:lvl4pPr>
            <a:lvl5pPr>
              <a:defRPr>
                <a:cs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image" Target="../media/image5.png"/><Relationship Id="rId21" Type="http://schemas.openxmlformats.org/officeDocument/2006/relationships/image" Target="../media/image4.jpeg"/><Relationship Id="rId20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5.xml"/><Relationship Id="rId18" Type="http://schemas.openxmlformats.org/officeDocument/2006/relationships/image" Target="../media/image2.png"/><Relationship Id="rId17" Type="http://schemas.openxmlformats.org/officeDocument/2006/relationships/tags" Target="../tags/tag4.xml"/><Relationship Id="rId16" Type="http://schemas.openxmlformats.org/officeDocument/2006/relationships/image" Target="../media/image1.png"/><Relationship Id="rId15" Type="http://schemas.openxmlformats.org/officeDocument/2006/relationships/tags" Target="../tags/tag3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en-US" altLang="zh-CN" smtClean="0"/>
          </a:p>
        </p:txBody>
      </p:sp>
      <p:sp>
        <p:nvSpPr>
          <p:cNvPr id="7" name="矩形 6"/>
          <p:cNvSpPr/>
          <p:nvPr userDrawn="1"/>
        </p:nvSpPr>
        <p:spPr>
          <a:xfrm>
            <a:off x="0" y="1550035"/>
            <a:ext cx="12191365" cy="198120"/>
          </a:xfrm>
          <a:prstGeom prst="rect">
            <a:avLst/>
          </a:prstGeom>
          <a:gradFill flip="none">
            <a:gsLst>
              <a:gs pos="0">
                <a:schemeClr val="accent1">
                  <a:lumMod val="60000"/>
                  <a:lumOff val="40000"/>
                </a:schemeClr>
              </a:gs>
              <a:gs pos="31000">
                <a:srgbClr val="669CCE">
                  <a:alpha val="100000"/>
                </a:srgbClr>
              </a:gs>
              <a:gs pos="65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sz="1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Basic Ideas of Programming Fall 2023</a:t>
            </a:r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								            </a:t>
            </a:r>
            <a:r>
              <a:rPr lang="en-US" altLang="zh-CN" sz="1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	                cs-wiki</a:t>
            </a:r>
            <a:endParaRPr lang="en-US" altLang="zh-CN" sz="10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1725910" y="6356350"/>
            <a:ext cx="376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00710" y="6356350"/>
            <a:ext cx="564515" cy="452755"/>
            <a:chOff x="174953" y="5886121"/>
            <a:chExt cx="1078602" cy="863553"/>
          </a:xfrm>
        </p:grpSpPr>
        <p:pic>
          <p:nvPicPr>
            <p:cNvPr id="3" name="图片 2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427" y="5886121"/>
              <a:ext cx="713654" cy="618165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953" y="6627333"/>
              <a:ext cx="1078602" cy="122341"/>
            </a:xfrm>
            <a:prstGeom prst="rect">
              <a:avLst/>
            </a:prstGeom>
          </p:spPr>
        </p:pic>
      </p:grpSp>
      <p:pic>
        <p:nvPicPr>
          <p:cNvPr id="9" name="图片 8" descr="hdu-cs-wiki main"/>
          <p:cNvPicPr>
            <a:picLocks noChangeAspect="1"/>
          </p:cNvPicPr>
          <p:nvPr userDrawn="1"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0" y="6256020"/>
            <a:ext cx="601980" cy="601980"/>
          </a:xfrm>
          <a:prstGeom prst="rect">
            <a:avLst/>
          </a:prstGeom>
        </p:spPr>
      </p:pic>
      <p:pic>
        <p:nvPicPr>
          <p:cNvPr id="100" name="图片 99"/>
          <p:cNvPicPr/>
          <p:nvPr userDrawn="1"/>
        </p:nvPicPr>
        <p:blipFill>
          <a:blip r:embed="rId21"/>
          <a:stretch>
            <a:fillRect/>
          </a:stretch>
        </p:blipFill>
        <p:spPr>
          <a:xfrm>
            <a:off x="1854200" y="6269990"/>
            <a:ext cx="588010" cy="5880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 descr="QQ图片20201109181616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1216025" y="6269355"/>
            <a:ext cx="588645" cy="58864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image" Target="../media/image15.png"/><Relationship Id="rId5" Type="http://schemas.openxmlformats.org/officeDocument/2006/relationships/tags" Target="../tags/tag26.xml"/><Relationship Id="rId4" Type="http://schemas.openxmlformats.org/officeDocument/2006/relationships/image" Target="../media/image14.png"/><Relationship Id="rId3" Type="http://schemas.openxmlformats.org/officeDocument/2006/relationships/tags" Target="../tags/tag25.xml"/><Relationship Id="rId2" Type="http://schemas.openxmlformats.org/officeDocument/2006/relationships/image" Target="../media/image13.png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17.png"/><Relationship Id="rId10" Type="http://schemas.openxmlformats.org/officeDocument/2006/relationships/tags" Target="../tags/tag29.xml"/><Relationship Id="rId1" Type="http://schemas.openxmlformats.org/officeDocument/2006/relationships/tags" Target="../tags/tag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GIF"/><Relationship Id="rId1" Type="http://schemas.openxmlformats.org/officeDocument/2006/relationships/tags" Target="../tags/tag3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tags" Target="../tags/tag3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tags" Target="../tags/tag3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3" Type="http://schemas.openxmlformats.org/officeDocument/2006/relationships/tags" Target="../tags/tag34.xml"/><Relationship Id="rId2" Type="http://schemas.openxmlformats.org/officeDocument/2006/relationships/image" Target="../media/image24.png"/><Relationship Id="rId1" Type="http://schemas.openxmlformats.org/officeDocument/2006/relationships/tags" Target="../tags/tag3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jpeg"/><Relationship Id="rId1" Type="http://schemas.openxmlformats.org/officeDocument/2006/relationships/tags" Target="../tags/tag3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8.png"/><Relationship Id="rId2" Type="http://schemas.openxmlformats.org/officeDocument/2006/relationships/tags" Target="../tags/tag36.xml"/><Relationship Id="rId1" Type="http://schemas.openxmlformats.org/officeDocument/2006/relationships/image" Target="../media/image27.jpeg"/></Relationships>
</file>

<file path=ppt/slides/_rels/slide3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0.png"/><Relationship Id="rId3" Type="http://schemas.openxmlformats.org/officeDocument/2006/relationships/tags" Target="../tags/tag38.xml"/><Relationship Id="rId2" Type="http://schemas.openxmlformats.org/officeDocument/2006/relationships/image" Target="../media/image29.png"/><Relationship Id="rId1" Type="http://schemas.openxmlformats.org/officeDocument/2006/relationships/tags" Target="../tags/tag3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1" Type="http://schemas.openxmlformats.org/officeDocument/2006/relationships/tags" Target="../tags/tag3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3.GIF"/><Relationship Id="rId1" Type="http://schemas.openxmlformats.org/officeDocument/2006/relationships/tags" Target="../tags/tag40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3.xml"/><Relationship Id="rId7" Type="http://schemas.openxmlformats.org/officeDocument/2006/relationships/image" Target="../media/image8.emf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23.xml"/><Relationship Id="rId1" Type="http://schemas.openxmlformats.org/officeDocument/2006/relationships/tags" Target="../tags/tag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113790" y="2706370"/>
            <a:ext cx="88011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2" algn="ctr"/>
            <a:r>
              <a:rPr lang="zh-CN" sz="4400">
                <a:cs typeface="微软雅黑" panose="020B0503020204020204" charset="-122"/>
              </a:rPr>
              <a:t>Deeper </a:t>
            </a:r>
            <a:r>
              <a:rPr lang="en-US" altLang="zh-CN" sz="4400">
                <a:cs typeface="微软雅黑" panose="020B0503020204020204" charset="-122"/>
              </a:rPr>
              <a:t>Insight</a:t>
            </a:r>
            <a:r>
              <a:rPr lang="zh-CN" sz="4400">
                <a:cs typeface="微软雅黑" panose="020B0503020204020204" charset="-122"/>
              </a:rPr>
              <a:t> of Pointers</a:t>
            </a:r>
            <a:endParaRPr lang="zh-CN" sz="4400">
              <a:cs typeface="微软雅黑" panose="020B0503020204020204" charset="-122"/>
            </a:endParaRPr>
          </a:p>
          <a:p>
            <a:pPr lvl="2" algn="ctr"/>
            <a:r>
              <a:rPr lang="zh-CN" sz="4400">
                <a:cs typeface="微软雅黑" panose="020B0503020204020204" charset="-122"/>
              </a:rPr>
              <a:t>深入理解指针</a:t>
            </a:r>
            <a:endParaRPr lang="zh-CN" sz="4400">
              <a:cs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454660" y="405937"/>
            <a:ext cx="7321550" cy="811357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微软雅黑" panose="020B0503020204020204" charset="-122"/>
              </a:defRPr>
            </a:lvl1pPr>
          </a:lstStyle>
          <a:p>
            <a:r>
              <a:rPr lang="en-US" altLang="zh-CN"/>
              <a:t>TechBytes</a:t>
            </a:r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数组与指针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数组与其元素类型的指针存在隐式转换，指向数组首元素的指针可通过数组类型表达式初始化。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int array[10];</a:t>
            </a:r>
            <a:endParaRPr lang="en-US" altLang="zh-CN"/>
          </a:p>
          <a:p>
            <a:r>
              <a:rPr lang="en-US" altLang="zh-CN"/>
              <a:t>int *p1 = array;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int matrix[2][2];</a:t>
            </a:r>
            <a:endParaRPr lang="en-US" altLang="zh-CN"/>
          </a:p>
          <a:p>
            <a:r>
              <a:rPr lang="en-US" altLang="zh-CN"/>
              <a:t>int (*p2)[2] = matrix;</a:t>
            </a:r>
            <a:endParaRPr lang="en-US" altLang="zh-CN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31335" y="2969895"/>
            <a:ext cx="7229475" cy="34766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下标访问与解引用访问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下标运算符，其类型为</a:t>
            </a:r>
            <a:r>
              <a:rPr lang="en-US" altLang="zh-CN"/>
              <a:t>“</a:t>
            </a:r>
            <a:r>
              <a:rPr lang="zh-CN" altLang="en-US"/>
              <a:t>指针表达式</a:t>
            </a:r>
            <a:r>
              <a:rPr lang="en-US" altLang="zh-CN"/>
              <a:t>”</a:t>
            </a:r>
            <a:r>
              <a:rPr lang="zh-CN" altLang="en-US"/>
              <a:t>所指向的对象的类型。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E1[E2] 准确等同于 *((E1)+(E2)) 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a[i] == i[a];	</a:t>
            </a:r>
            <a:r>
              <a:rPr lang="zh-CN" altLang="en-US"/>
              <a:t>虽然可以，但别这样写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428490"/>
            <a:ext cx="12178665" cy="18580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这样写对吗？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https://godbolt.org/z/c36sj15xq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63940" y="2011680"/>
            <a:ext cx="1685925" cy="4352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指针回顾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函数传参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数组与指针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字符串与指针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派生类型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递归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Lab——Calculator</a:t>
            </a:r>
            <a:endParaRPr lang="zh-CN" altLang="en-US"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字符串与指针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5702300" cy="4001770"/>
          </a:xfrm>
        </p:spPr>
        <p:txBody>
          <a:bodyPr/>
          <a:p>
            <a:r>
              <a:rPr lang="en-US" altLang="zh-CN">
                <a:sym typeface="+mn-ea"/>
              </a:rPr>
              <a:t>C</a:t>
            </a:r>
            <a:r>
              <a:rPr lang="zh-CN" altLang="en-US">
                <a:sym typeface="+mn-ea"/>
              </a:rPr>
              <a:t>语言字符串由字符数组存储，</a:t>
            </a:r>
            <a:r>
              <a:rPr lang="zh-CN" altLang="en-US" b="1">
                <a:sym typeface="+mn-ea"/>
              </a:rPr>
              <a:t>以字符</a:t>
            </a:r>
            <a:r>
              <a:rPr lang="en-US" altLang="zh-CN" b="1">
                <a:sym typeface="+mn-ea"/>
              </a:rPr>
              <a:t>’\0’</a:t>
            </a:r>
            <a:r>
              <a:rPr lang="zh-CN" altLang="en-US" b="1">
                <a:sym typeface="+mn-ea"/>
              </a:rPr>
              <a:t>结尾</a:t>
            </a:r>
            <a:r>
              <a:rPr lang="zh-CN" altLang="en-US">
                <a:sym typeface="+mn-ea"/>
              </a:rPr>
              <a:t>，可通过指针或者数组进行访问</a:t>
            </a:r>
            <a:endParaRPr lang="zh-CN" altLang="en-US">
              <a:sym typeface="+mn-ea"/>
            </a:endParaRPr>
          </a:p>
          <a:p>
            <a:endParaRPr lang="zh-CN" altLang="en-US"/>
          </a:p>
          <a:p>
            <a:r>
              <a:rPr lang="zh-CN" altLang="en-US"/>
              <a:t>因此字符串与指针的关系和数组与指针的关系并无区别，但我们可以通过判断字符</a:t>
            </a:r>
            <a:r>
              <a:rPr lang="en-US" altLang="zh-CN"/>
              <a:t>’\0’</a:t>
            </a:r>
            <a:r>
              <a:rPr lang="zh-CN" altLang="en-US"/>
              <a:t>获悉字符串的结束</a:t>
            </a:r>
            <a:endParaRPr lang="zh-CN" altLang="en-US"/>
          </a:p>
        </p:txBody>
      </p:sp>
      <p:pic>
        <p:nvPicPr>
          <p:cNvPr id="4" name="图片 3" descr="C2C5EF86A7E3A9170C3E682B2CECB1F8"/>
          <p:cNvPicPr>
            <a:picLocks noChangeAspect="1"/>
          </p:cNvPicPr>
          <p:nvPr/>
        </p:nvPicPr>
        <p:blipFill>
          <a:blip r:embed="rId1"/>
          <a:srcRect b="8112"/>
          <a:stretch>
            <a:fillRect/>
          </a:stretch>
        </p:blipFill>
        <p:spPr>
          <a:xfrm>
            <a:off x="6542405" y="2315845"/>
            <a:ext cx="5448935" cy="37458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标准字符串库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sz="half" idx="2"/>
            <p:custDataLst>
              <p:tags r:id="rId1"/>
            </p:custDataLst>
          </p:nvPr>
        </p:nvPicPr>
        <p:blipFill>
          <a:blip r:embed="rId2"/>
          <a:srcRect t="12143"/>
          <a:stretch>
            <a:fillRect/>
          </a:stretch>
        </p:blipFill>
        <p:spPr>
          <a:xfrm>
            <a:off x="840105" y="2594610"/>
            <a:ext cx="5353050" cy="4686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40105" y="3235325"/>
            <a:ext cx="7943850" cy="6381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t="7923"/>
          <a:stretch>
            <a:fillRect/>
          </a:stretch>
        </p:blipFill>
        <p:spPr>
          <a:xfrm>
            <a:off x="840105" y="4045585"/>
            <a:ext cx="7781925" cy="605155"/>
          </a:xfrm>
          <a:prstGeom prst="rect">
            <a:avLst/>
          </a:prstGeom>
        </p:spPr>
      </p:pic>
      <p:sp>
        <p:nvSpPr>
          <p:cNvPr id="7" name="内容占位符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840105" y="2187575"/>
            <a:ext cx="7163435" cy="400177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微软雅黑" panose="020B050302020402020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https://zh.cppreference.com/w/c/string/byte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917575" y="4822825"/>
            <a:ext cx="5930265" cy="34480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rcRect t="8506"/>
          <a:stretch>
            <a:fillRect/>
          </a:stretch>
        </p:blipFill>
        <p:spPr>
          <a:xfrm>
            <a:off x="765175" y="5410200"/>
            <a:ext cx="7677150" cy="7581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泛型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泛型是一种编程概念，它允许在编写代码时使用不特定类型的变量、参数或返回值。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void*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泛型</a:t>
            </a:r>
            <a:r>
              <a:rPr lang="en-US" altLang="zh-CN"/>
              <a:t>swap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https://godbolt.org/z/vxEbqxhY9</a:t>
            </a:r>
            <a:endParaRPr lang="en-US" altLang="zh-C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 Break</a:t>
            </a:r>
            <a:r>
              <a:rPr lang="zh-CN" altLang="en-US"/>
              <a:t>！！！</a:t>
            </a:r>
            <a:endParaRPr lang="zh-CN" altLang="en-US"/>
          </a:p>
        </p:txBody>
      </p:sp>
      <p:pic>
        <p:nvPicPr>
          <p:cNvPr id="3" name="图片 2" descr="U`1U8[L5)I84ZY$5[B)4MN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298950" y="2271395"/>
            <a:ext cx="3594100" cy="35941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指针回顾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函数传参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数组与指针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字符串与指针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函数与指针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派生类型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递归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Lab——Calculator</a:t>
            </a:r>
            <a:endParaRPr lang="zh-CN" altLang="en-US"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内存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程序在运行时，会被加载到内存中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当运行函数时，程序会跳转到内存中表示函数的程序段执行，并在函数执行完后跳回原先的程序段。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因此，函数也存在地址。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43850" y="1954530"/>
            <a:ext cx="3695700" cy="4343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前情回顾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内存</a:t>
            </a:r>
            <a:endParaRPr lang="zh-CN" altLang="en-US"/>
          </a:p>
          <a:p>
            <a:r>
              <a:rPr lang="zh-CN" altLang="en-US"/>
              <a:t>变量</a:t>
            </a:r>
            <a:endParaRPr lang="zh-CN" altLang="en-US"/>
          </a:p>
          <a:p>
            <a:r>
              <a:rPr lang="zh-CN" altLang="en-US"/>
              <a:t>数组</a:t>
            </a:r>
            <a:endParaRPr lang="zh-CN" altLang="en-US"/>
          </a:p>
          <a:p>
            <a:r>
              <a:rPr lang="zh-CN" altLang="en-US"/>
              <a:t>指针</a:t>
            </a:r>
            <a:endParaRPr lang="zh-CN" altLang="en-US"/>
          </a:p>
          <a:p>
            <a:r>
              <a:rPr lang="zh-CN" altLang="en-US"/>
              <a:t>抽象</a:t>
            </a:r>
            <a:endParaRPr lang="zh-CN" altLang="en-US"/>
          </a:p>
          <a:p>
            <a:r>
              <a:rPr lang="en-US" altLang="zh-CN"/>
              <a:t>2048</a:t>
            </a:r>
            <a:endParaRPr lang="en-US" altLang="zh-CN"/>
          </a:p>
          <a:p>
            <a:r>
              <a:rPr lang="en-US" altLang="zh-CN"/>
              <a:t>https://godbolt.org/z/necMndPe8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577840" y="2187575"/>
            <a:ext cx="5311140" cy="16040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https://pythontutor.com/c.html#mode=edit</a:t>
            </a:r>
            <a:endParaRPr lang="zh-CN" altLang="en-US"/>
          </a:p>
        </p:txBody>
      </p:sp>
      <p:pic>
        <p:nvPicPr>
          <p:cNvPr id="6" name="图片 5" descr="E54AA6642A5B5507703614E9A11456C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0245" y="2718435"/>
            <a:ext cx="4457065" cy="36029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函数与指针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指向函数的指针可由函数地址初始化。因为函数到指针转换，取址运算符是可选的。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void f(int);</a:t>
            </a:r>
            <a:endParaRPr lang="zh-CN" altLang="en-US"/>
          </a:p>
          <a:p>
            <a:r>
              <a:rPr lang="zh-CN" altLang="en-US"/>
              <a:t>void (*pf1)(int) = &amp;f;</a:t>
            </a:r>
            <a:endParaRPr lang="zh-CN" altLang="en-US"/>
          </a:p>
          <a:p>
            <a:r>
              <a:rPr lang="zh-CN" altLang="en-US"/>
              <a:t>void (*pf2)(int) = f; // 等于&amp;f</a:t>
            </a:r>
            <a:endParaRPr lang="zh-CN" altLang="en-US"/>
          </a:p>
          <a:p>
            <a:r>
              <a:rPr lang="zh-CN" altLang="en-US"/>
              <a:t>(*p</a:t>
            </a:r>
            <a:r>
              <a:rPr lang="en-US" altLang="zh-CN"/>
              <a:t>f1</a:t>
            </a:r>
            <a:r>
              <a:rPr lang="zh-CN" altLang="en-US"/>
              <a:t>)(</a:t>
            </a:r>
            <a:r>
              <a:rPr lang="en-US" altLang="zh-CN"/>
              <a:t>1</a:t>
            </a:r>
            <a:r>
              <a:rPr lang="zh-CN" altLang="en-US"/>
              <a:t>); // 通过函数指代器调用函数 f</a:t>
            </a:r>
            <a:endParaRPr lang="zh-CN" altLang="en-US"/>
          </a:p>
          <a:p>
            <a:r>
              <a:rPr lang="zh-CN" altLang="en-US"/>
              <a:t>p</a:t>
            </a:r>
            <a:r>
              <a:rPr lang="en-US" altLang="zh-CN"/>
              <a:t>1</a:t>
            </a:r>
            <a:r>
              <a:rPr lang="zh-CN" altLang="en-US"/>
              <a:t>(</a:t>
            </a:r>
            <a:r>
              <a:rPr lang="en-US" altLang="zh-CN"/>
              <a:t>1</a:t>
            </a:r>
            <a:r>
              <a:rPr lang="zh-CN" altLang="en-US"/>
              <a:t>);    // 直接通过指针调用 f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这是个啥？</a:t>
            </a:r>
            <a:r>
              <a:rPr lang="en-US" altLang="zh-CN"/>
              <a:t>void* (*pf[10])(int)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190105" y="2900680"/>
            <a:ext cx="4362450" cy="336232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Example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标准库</a:t>
            </a:r>
            <a:r>
              <a:rPr lang="en-US" altLang="zh-CN"/>
              <a:t>qsort</a:t>
            </a:r>
            <a:endParaRPr lang="en-US" altLang="zh-CN"/>
          </a:p>
          <a:p>
            <a:r>
              <a:rPr lang="en-US" altLang="zh-CN"/>
              <a:t>https://zh.cppreference.com/w/c/algorithm/qsort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for_each</a:t>
            </a:r>
            <a:endParaRPr lang="en-US" altLang="zh-CN"/>
          </a:p>
          <a:p>
            <a:r>
              <a:rPr lang="en-US" altLang="zh-CN"/>
              <a:t>https://godbolt.org/z/aEMcaqeeG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43330" y="2893695"/>
            <a:ext cx="5744210" cy="247332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指针回顾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函数传参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数组与指针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字符串与指针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派生类型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递归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Lab——Calculator</a:t>
            </a:r>
            <a:endParaRPr lang="zh-CN" altLang="en-US"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枚举类型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枚举类型</a:t>
            </a:r>
            <a:endParaRPr lang="zh-CN" altLang="en-US"/>
          </a:p>
          <a:p>
            <a:r>
              <a:rPr lang="en-US" altLang="zh-CN"/>
              <a:t>enum Color {RED, GREEN, BLUE};</a:t>
            </a:r>
            <a:endParaRPr lang="en-US" altLang="zh-CN"/>
          </a:p>
          <a:p>
            <a:r>
              <a:rPr lang="en-US" altLang="zh-CN"/>
              <a:t>enum Color var = RED;</a:t>
            </a:r>
            <a:endParaRPr lang="en-US" altLang="zh-CN"/>
          </a:p>
          <a:p>
            <a:endParaRPr lang="en-US" altLang="zh-CN"/>
          </a:p>
          <a:p>
            <a:r>
              <a:rPr lang="zh-CN" altLang="en-US">
                <a:sym typeface="+mn-ea"/>
              </a:rPr>
              <a:t>匿名枚举：创建枚举常量（为</a:t>
            </a:r>
            <a:r>
              <a:rPr lang="en-US" altLang="zh-CN">
                <a:sym typeface="+mn-ea"/>
              </a:rPr>
              <a:t>int</a:t>
            </a:r>
            <a:r>
              <a:rPr lang="zh-CN" altLang="en-US">
                <a:sym typeface="+mn-ea"/>
              </a:rPr>
              <a:t>常数常量）</a:t>
            </a:r>
            <a:endParaRPr lang="zh-CN" altLang="en-US"/>
          </a:p>
          <a:p>
            <a:r>
              <a:rPr lang="en-US" altLang="zh-CN">
                <a:sym typeface="+mn-ea"/>
              </a:rPr>
              <a:t>enum {ONE = 1, TWO, THREE};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联合体类型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7889875" cy="4001770"/>
          </a:xfrm>
        </p:spPr>
        <p:txBody>
          <a:bodyPr/>
          <a:p>
            <a:r>
              <a:rPr lang="zh-CN" altLang="en-US"/>
              <a:t>联合体是由一序列的成员所组成的类型，成员的存储重叠。在任一时刻，最多能在联合体中存储其一个成员的值。</a:t>
            </a:r>
            <a:endParaRPr lang="zh-CN" altLang="en-US"/>
          </a:p>
          <a:p>
            <a:r>
              <a:rPr lang="en-US" altLang="zh-CN"/>
              <a:t>union type_name { type1 name1; type2 name2;typen namen};</a:t>
            </a:r>
            <a:endParaRPr lang="en-US" altLang="zh-CN"/>
          </a:p>
          <a:p>
            <a:r>
              <a:rPr lang="en-US" altLang="zh-CN"/>
              <a:t>union type_name var;</a:t>
            </a:r>
            <a:endParaRPr lang="en-US" altLang="zh-CN"/>
          </a:p>
          <a:p>
            <a:r>
              <a:rPr lang="en-US" altLang="zh-CN"/>
              <a:t>var.name1; var.name2; var.namen;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https://godbolt.org/z/zEexo34Tb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大端：低位高地址</a:t>
            </a:r>
            <a:endParaRPr lang="zh-CN" altLang="en-US"/>
          </a:p>
          <a:p>
            <a:r>
              <a:rPr lang="zh-CN" altLang="en-US"/>
              <a:t>小端：低位低地址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52795" y="4114165"/>
            <a:ext cx="5790565" cy="207518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结构体类型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8084185" cy="4001770"/>
          </a:xfrm>
        </p:spPr>
        <p:txBody>
          <a:bodyPr/>
          <a:p>
            <a:r>
              <a:rPr lang="zh-CN" altLang="en-US"/>
              <a:t>结构体是一种由一序列的成员组成的类型，成员的存储以顺序分配于内存中（与联合体相反，联合体是由一个序列的成员组成的类型，成员存储在内存中重叠）。</a:t>
            </a:r>
            <a:endParaRPr lang="zh-CN" altLang="en-US"/>
          </a:p>
          <a:p>
            <a:r>
              <a:rPr lang="en-US" altLang="zh-CN">
                <a:sym typeface="+mn-ea"/>
              </a:rPr>
              <a:t>struct type_name { type1 name1; type2 name2;typen namen};</a:t>
            </a:r>
            <a:endParaRPr lang="en-US" altLang="zh-CN"/>
          </a:p>
          <a:p>
            <a:r>
              <a:rPr lang="en-US" altLang="zh-CN">
                <a:sym typeface="+mn-ea"/>
              </a:rPr>
              <a:t>struct type_name var;</a:t>
            </a:r>
            <a:endParaRPr lang="en-US" altLang="zh-CN"/>
          </a:p>
          <a:p>
            <a:r>
              <a:rPr lang="en-US" altLang="zh-CN">
                <a:sym typeface="+mn-ea"/>
              </a:rPr>
              <a:t>var.name1; var.name2; var.namen;</a:t>
            </a:r>
            <a:endParaRPr lang="en-US" altLang="zh-CN">
              <a:sym typeface="+mn-ea"/>
            </a:endParaRPr>
          </a:p>
          <a:p>
            <a:endParaRPr lang="en-US" altLang="zh-CN">
              <a:sym typeface="+mn-ea"/>
            </a:endParaRPr>
          </a:p>
          <a:p>
            <a:r>
              <a:rPr lang="zh-CN" altLang="en-US"/>
              <a:t>https://godbolt.org/z/Td4zqK8fq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00700" y="4095115"/>
            <a:ext cx="6166485" cy="184277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内存对齐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840105" y="2187575"/>
            <a:ext cx="5255895" cy="4001770"/>
          </a:xfrm>
        </p:spPr>
        <p:txBody>
          <a:bodyPr/>
          <a:p>
            <a:r>
              <a:rPr lang="zh-CN" altLang="en-US"/>
              <a:t>https://zh.cppreference.com/w/c/language/object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286500" y="1933575"/>
            <a:ext cx="5346700" cy="43580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r="53860"/>
          <a:stretch>
            <a:fillRect/>
          </a:stretch>
        </p:blipFill>
        <p:spPr>
          <a:xfrm>
            <a:off x="840105" y="4550410"/>
            <a:ext cx="4613275" cy="163893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Example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https://godbolt.org/z/jYorMW8Eq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https://godbolt.org/z/95h99jMr6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typedef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 altLang="zh-CN"/>
              <a:t>typedef 声明提供一种声明标识符为类型别名的方式，以用于替换可能复杂的类型名。</a:t>
            </a:r>
            <a:r>
              <a:rPr lang="zh-CN" altLang="en-US"/>
              <a:t>（对类型取别名）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typedef int INT_ARRAY_10[10];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typedef struct Test{</a:t>
            </a:r>
            <a:br>
              <a:rPr lang="en-US" altLang="zh-CN"/>
            </a:br>
            <a:r>
              <a:rPr lang="en-US" altLang="zh-CN"/>
              <a:t>	int test;</a:t>
            </a:r>
            <a:br>
              <a:rPr lang="en-US" altLang="zh-CN"/>
            </a:br>
            <a:r>
              <a:rPr lang="en-US" altLang="zh-CN"/>
              <a:t>} Test;</a:t>
            </a:r>
            <a:endParaRPr lang="en-US" altLang="zh-CN"/>
          </a:p>
          <a:p>
            <a:r>
              <a:rPr lang="en-US" altLang="zh-CN"/>
              <a:t>Test var;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指针回顾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函数传参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数组与指针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字符串与指针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派生类型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 b="1">
                <a:solidFill>
                  <a:schemeClr val="tx1"/>
                </a:solidFill>
              </a:rPr>
              <a:t>递归</a:t>
            </a:r>
            <a:endParaRPr lang="en-US" altLang="zh-CN" sz="2400" b="1">
              <a:solidFill>
                <a:schemeClr val="tx1"/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Lab——Calculator</a:t>
            </a:r>
            <a:endParaRPr lang="zh-CN" altLang="en-US" sz="2400"/>
          </a:p>
        </p:txBody>
      </p:sp>
      <p:pic>
        <p:nvPicPr>
          <p:cNvPr id="4" name="图片 3" descr="{8H2$QQG3QR45V(7YR[P_)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215380" y="2015490"/>
            <a:ext cx="3843655" cy="42900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 lnSpcReduction="10000"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指针回顾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函数传参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数组与指针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字符串与指针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派生类型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递归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Lab——Calculator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43575" y="1942465"/>
            <a:ext cx="4676775" cy="4019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递归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递归是一种编程技术，它通过在函数内部调用自身来解决问题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8435975" y="2087245"/>
            <a:ext cx="2812415" cy="36201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332865" y="3208020"/>
            <a:ext cx="5142230" cy="276161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归纳</a:t>
            </a:r>
            <a:endParaRPr lang="zh-CN" altLang="en-US"/>
          </a:p>
        </p:txBody>
      </p:sp>
      <p:pic>
        <p:nvPicPr>
          <p:cNvPr id="101" name="图片 100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896360" y="3333750"/>
            <a:ext cx="4399915" cy="330073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24355" y="1926590"/>
            <a:ext cx="8223885" cy="140716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递归、编程和归纳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归纳法和递归之间存在着密切的联系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Base Case</a:t>
            </a:r>
            <a:r>
              <a:rPr lang="zh-CN" altLang="en-US"/>
              <a:t>（基本情况）</a:t>
            </a:r>
            <a:endParaRPr lang="zh-CN" altLang="en-US"/>
          </a:p>
          <a:p>
            <a:r>
              <a:rPr lang="en-US" altLang="zh-CN"/>
              <a:t>Recursive Case</a:t>
            </a:r>
            <a:r>
              <a:rPr lang="zh-CN" altLang="en-US"/>
              <a:t>（递归情况）</a:t>
            </a:r>
            <a:endParaRPr lang="zh-CN" altLang="en-US"/>
          </a:p>
          <a:p>
            <a:pPr lvl="1"/>
            <a:r>
              <a:rPr lang="en-US" altLang="zh-CN"/>
              <a:t>Recursive Call</a:t>
            </a:r>
            <a:r>
              <a:rPr lang="zh-CN" altLang="en-US"/>
              <a:t>（递归调用）</a:t>
            </a:r>
            <a:endParaRPr lang="zh-CN" altLang="en-US"/>
          </a:p>
          <a:p>
            <a:pPr lvl="1"/>
            <a:endParaRPr lang="zh-CN" altLang="en-US"/>
          </a:p>
          <a:p>
            <a:pPr lvl="0"/>
            <a:r>
              <a:rPr lang="zh-CN" altLang="en-US"/>
              <a:t>函数抽象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相互递归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当一个递归过程被划分为两个相互调用的函数时，这些函数被称为相互递归。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https://godbolt.org/z/15vr86899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树递归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另一种常见的计算模式称为树递归，其中函数</a:t>
            </a:r>
            <a:r>
              <a:rPr lang="zh-CN" altLang="en-US" b="1"/>
              <a:t>多次</a:t>
            </a:r>
            <a:r>
              <a:rPr lang="zh-CN" altLang="en-US"/>
              <a:t>调用自身。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3000" y="2879725"/>
            <a:ext cx="5394960" cy="291973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Example: </a:t>
            </a:r>
            <a:r>
              <a:rPr lang="en-US" altLang="zh-CN"/>
              <a:t>C</a:t>
            </a:r>
            <a:r>
              <a:rPr lang="zh-CN" altLang="en-US"/>
              <a:t>hocolate </a:t>
            </a:r>
            <a:r>
              <a:rPr lang="en-US" altLang="zh-CN"/>
              <a:t>B</a:t>
            </a:r>
            <a:r>
              <a:rPr lang="zh-CN" altLang="en-US"/>
              <a:t>ar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有多少种吃掉一块巧克力的方法？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https://godbolt.org/z/P4qjE47nd</a:t>
            </a:r>
            <a:endParaRPr lang="zh-CN" altLang="en-US"/>
          </a:p>
        </p:txBody>
      </p:sp>
      <p:pic>
        <p:nvPicPr>
          <p:cNvPr id="102" name="图片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6100445" y="2423795"/>
            <a:ext cx="5438775" cy="32473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指针回顾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函数传参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数组与指针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字符串与指针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派生类型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递归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 b="1">
                <a:solidFill>
                  <a:schemeClr val="tx1"/>
                </a:solidFill>
                <a:sym typeface="+mn-ea"/>
              </a:rPr>
              <a:t>Lab——Calculator</a:t>
            </a:r>
            <a:endParaRPr lang="en-US" altLang="zh-CN" sz="2400" b="1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b="1">
                <a:sym typeface="+mn-ea"/>
              </a:rPr>
              <a:t>Lab——Calculator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https://godbolt.org/z/W73rj3f8h</a:t>
            </a:r>
            <a:endParaRPr lang="zh-CN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Ask Time</a:t>
            </a:r>
            <a:r>
              <a:rPr lang="zh-CN" altLang="en-US"/>
              <a:t>！！！！</a:t>
            </a:r>
            <a:endParaRPr lang="zh-CN" altLang="en-US"/>
          </a:p>
        </p:txBody>
      </p:sp>
      <p:pic>
        <p:nvPicPr>
          <p:cNvPr id="4" name="图片 3" descr="COYBT)8ZHY~BN3TQTHEWTS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312920" y="2053590"/>
            <a:ext cx="3808095" cy="39916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指针回顾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222750" y="1757680"/>
            <a:ext cx="2798445" cy="12242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3600" dirty="0">
                <a:latin typeface="SauceCodePro NF" panose="020B0509030403020204" pitchFamily="49" charset="0"/>
                <a:ea typeface="SauceCodePro NF" panose="020B0509030403020204" pitchFamily="49" charset="0"/>
              </a:rPr>
              <a:t>int a = 1;</a:t>
            </a:r>
            <a:endParaRPr lang="en-US" altLang="zh-CN" sz="3600" dirty="0">
              <a:latin typeface="SauceCodePro NF" panose="020B0509030403020204" pitchFamily="49" charset="0"/>
              <a:ea typeface="SauceCodePro NF" panose="020B0509030403020204" pitchFamily="49" charset="0"/>
            </a:endParaRPr>
          </a:p>
          <a:p>
            <a:pPr algn="ctr"/>
            <a:r>
              <a:rPr lang="en-US" altLang="zh-CN" sz="3600" dirty="0">
                <a:latin typeface="SauceCodePro NF" panose="020B0509030403020204" pitchFamily="49" charset="0"/>
                <a:ea typeface="SauceCodePro NF" panose="020B0509030403020204" pitchFamily="49" charset="0"/>
              </a:rPr>
              <a:t>int *p = &amp;a; </a:t>
            </a:r>
            <a:endParaRPr lang="en-US" altLang="zh-CN" sz="3600" dirty="0">
              <a:latin typeface="SauceCodePro NF" panose="020B0509030403020204" pitchFamily="49" charset="0"/>
              <a:ea typeface="SauceCodePro NF" panose="020B0509030403020204" pitchFamily="49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386840" y="2897505"/>
            <a:ext cx="10414000" cy="1774062"/>
            <a:chOff x="2063" y="5250"/>
            <a:chExt cx="16400" cy="2794"/>
          </a:xfrm>
        </p:grpSpPr>
        <p:sp>
          <p:nvSpPr>
            <p:cNvPr id="7" name="文本框 6"/>
            <p:cNvSpPr txBox="1"/>
            <p:nvPr>
              <p:custDataLst>
                <p:tags r:id="rId2"/>
              </p:custDataLst>
            </p:nvPr>
          </p:nvSpPr>
          <p:spPr>
            <a:xfrm>
              <a:off x="2731" y="5250"/>
              <a:ext cx="15732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4800" dirty="0">
                  <a:latin typeface="微软雅黑 Light" panose="020B0502040204020203" charset="-122"/>
                  <a:ea typeface="微软雅黑 Light" panose="020B0502040204020203" charset="-122"/>
                </a:rPr>
                <a:t>类型     标识符     值</a:t>
              </a:r>
              <a:r>
                <a:rPr lang="zh-CN" altLang="en-US" sz="4800" dirty="0"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     </a:t>
              </a:r>
              <a:r>
                <a:rPr lang="zh-CN" altLang="en-US" sz="4800" dirty="0">
                  <a:latin typeface="微软雅黑 Light" panose="020B0502040204020203" charset="-122"/>
                  <a:ea typeface="微软雅黑 Light" panose="020B0502040204020203" charset="-122"/>
                </a:rPr>
                <a:t>地址            </a:t>
              </a:r>
              <a:endParaRPr lang="zh-CN" altLang="en-US" sz="4800" dirty="0"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3"/>
              </p:custDataLst>
            </p:nvPr>
          </p:nvSpPr>
          <p:spPr>
            <a:xfrm>
              <a:off x="12300" y="6931"/>
              <a:ext cx="3531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微软雅黑 Light" panose="020B0502040204020203" charset="-122"/>
                  <a:ea typeface="微软雅黑 Light" panose="020B0502040204020203" charset="-122"/>
                </a:rPr>
                <a:t>&amp;p</a:t>
              </a:r>
              <a:endParaRPr lang="en-US" altLang="zh-CN" sz="4000" dirty="0"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4"/>
              </p:custDataLst>
            </p:nvPr>
          </p:nvSpPr>
          <p:spPr>
            <a:xfrm>
              <a:off x="9349" y="6931"/>
              <a:ext cx="3531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微软雅黑 Light" panose="020B0502040204020203" charset="-122"/>
                  <a:ea typeface="微软雅黑 Light" panose="020B0502040204020203" charset="-122"/>
                </a:rPr>
                <a:t>&amp;a</a:t>
              </a:r>
              <a:endParaRPr lang="en-US" altLang="zh-CN" sz="4000" dirty="0"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5"/>
              </p:custDataLst>
            </p:nvPr>
          </p:nvSpPr>
          <p:spPr>
            <a:xfrm>
              <a:off x="2063" y="6931"/>
              <a:ext cx="3531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微软雅黑 Light" panose="020B0502040204020203" charset="-122"/>
                  <a:ea typeface="微软雅黑 Light" panose="020B0502040204020203" charset="-122"/>
                </a:rPr>
                <a:t>int   *</a:t>
              </a:r>
              <a:endParaRPr lang="zh-CN" altLang="en-US" sz="4000" dirty="0"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sp>
          <p:nvSpPr>
            <p:cNvPr id="5" name="文本框 4"/>
            <p:cNvSpPr txBox="1"/>
            <p:nvPr>
              <p:custDataLst>
                <p:tags r:id="rId6"/>
              </p:custDataLst>
            </p:nvPr>
          </p:nvSpPr>
          <p:spPr>
            <a:xfrm>
              <a:off x="6016" y="6931"/>
              <a:ext cx="3531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微软雅黑 Light" panose="020B0502040204020203" charset="-122"/>
                  <a:ea typeface="微软雅黑 Light" panose="020B0502040204020203" charset="-122"/>
                </a:rPr>
                <a:t>p</a:t>
              </a:r>
              <a:endParaRPr lang="zh-CN" altLang="en-US" sz="4000" dirty="0"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</p:grpSp>
      <p:cxnSp>
        <p:nvCxnSpPr>
          <p:cNvPr id="4" name="直接箭头连接符 3"/>
          <p:cNvCxnSpPr/>
          <p:nvPr/>
        </p:nvCxnSpPr>
        <p:spPr>
          <a:xfrm flipH="1">
            <a:off x="1607820" y="4654550"/>
            <a:ext cx="610870" cy="60071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551180" y="5238750"/>
            <a:ext cx="2530475" cy="1250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所指向的</a:t>
            </a:r>
            <a:r>
              <a:rPr lang="en-US" altLang="zh-CN" sz="2400"/>
              <a:t> </a:t>
            </a:r>
            <a:r>
              <a:rPr lang="zh-CN" altLang="en-US" sz="2400"/>
              <a:t>内存区域的</a:t>
            </a:r>
            <a:r>
              <a:rPr lang="en-US" altLang="zh-CN" sz="2400"/>
              <a:t> </a:t>
            </a:r>
            <a:r>
              <a:rPr lang="zh-CN" altLang="en-US" sz="2400"/>
              <a:t>类型解释</a:t>
            </a:r>
            <a:endParaRPr lang="zh-CN" altLang="en-US" sz="240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0475" y="5052060"/>
            <a:ext cx="5320665" cy="1377950"/>
          </a:xfrm>
          <a:prstGeom prst="rect">
            <a:avLst/>
          </a:prstGeom>
        </p:spPr>
      </p:pic>
      <p:cxnSp>
        <p:nvCxnSpPr>
          <p:cNvPr id="12" name="直接箭头连接符 11"/>
          <p:cNvCxnSpPr/>
          <p:nvPr>
            <p:custDataLst>
              <p:tags r:id="rId8"/>
            </p:custDataLst>
          </p:nvPr>
        </p:nvCxnSpPr>
        <p:spPr>
          <a:xfrm>
            <a:off x="3158490" y="4664075"/>
            <a:ext cx="746760" cy="65913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2986405" y="5407660"/>
            <a:ext cx="2513330" cy="5854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标明指针类型</a:t>
            </a: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指针数组和数组指针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 altLang="zh-CN"/>
              <a:t>int *p[10];</a:t>
            </a:r>
            <a:endParaRPr lang="en-US" altLang="zh-CN"/>
          </a:p>
          <a:p>
            <a:r>
              <a:rPr lang="en-US" altLang="zh-CN"/>
              <a:t>int (*p)[10];</a:t>
            </a:r>
            <a:endParaRPr lang="en-US" altLang="zh-CN"/>
          </a:p>
          <a:p>
            <a:r>
              <a:rPr lang="en-US" altLang="zh-CN"/>
              <a:t>[]</a:t>
            </a:r>
            <a:r>
              <a:rPr lang="zh-CN" altLang="en-US"/>
              <a:t>运算符的优先级</a:t>
            </a:r>
            <a:r>
              <a:rPr lang="en-US" altLang="zh-CN"/>
              <a:t>&gt;*</a:t>
            </a:r>
            <a:r>
              <a:rPr lang="zh-CN" altLang="en-US"/>
              <a:t>运算符的优先级</a:t>
            </a:r>
            <a:endParaRPr lang="en-US" altLang="zh-CN"/>
          </a:p>
          <a:p>
            <a:endParaRPr lang="en-US" altLang="zh-CN"/>
          </a:p>
        </p:txBody>
      </p:sp>
      <p:grpSp>
        <p:nvGrpSpPr>
          <p:cNvPr id="11" name="组合 10"/>
          <p:cNvGrpSpPr/>
          <p:nvPr/>
        </p:nvGrpSpPr>
        <p:grpSpPr>
          <a:xfrm>
            <a:off x="1208405" y="3917950"/>
            <a:ext cx="8655685" cy="377825"/>
            <a:chOff x="1903" y="6170"/>
            <a:chExt cx="13631" cy="595"/>
          </a:xfrm>
        </p:grpSpPr>
        <p:sp>
          <p:nvSpPr>
            <p:cNvPr id="4" name="文本框 3"/>
            <p:cNvSpPr txBox="1"/>
            <p:nvPr/>
          </p:nvSpPr>
          <p:spPr>
            <a:xfrm>
              <a:off x="1903" y="6185"/>
              <a:ext cx="213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int *p[10]</a:t>
              </a:r>
              <a:endParaRPr lang="en-US" altLang="zh-CN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440" y="6170"/>
              <a:ext cx="230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p[?] -&gt; int*</a:t>
              </a:r>
              <a:endParaRPr lang="en-US" altLang="zh-CN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141" y="6170"/>
              <a:ext cx="241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*p[?] -&gt; int</a:t>
              </a:r>
              <a:endParaRPr lang="en-US" altLang="zh-CN"/>
            </a:p>
          </p:txBody>
        </p:sp>
        <p:sp>
          <p:nvSpPr>
            <p:cNvPr id="7" name="文本框 6"/>
            <p:cNvSpPr txBox="1"/>
            <p:nvPr>
              <p:custDataLst>
                <p:tags r:id="rId1"/>
              </p:custDataLst>
            </p:nvPr>
          </p:nvSpPr>
          <p:spPr>
            <a:xfrm>
              <a:off x="9951" y="6170"/>
              <a:ext cx="55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元素类型为指向</a:t>
              </a:r>
              <a:r>
                <a:rPr lang="en-US" altLang="zh-CN"/>
                <a:t>int</a:t>
              </a:r>
              <a:r>
                <a:rPr lang="zh-CN" altLang="en-US"/>
                <a:t>的指针的数组</a:t>
              </a:r>
              <a:endParaRPr lang="zh-CN" altLang="en-US"/>
            </a:p>
          </p:txBody>
        </p:sp>
        <p:cxnSp>
          <p:nvCxnSpPr>
            <p:cNvPr id="8" name="直接箭头连接符 7"/>
            <p:cNvCxnSpPr/>
            <p:nvPr/>
          </p:nvCxnSpPr>
          <p:spPr>
            <a:xfrm>
              <a:off x="3860" y="6460"/>
              <a:ext cx="580" cy="0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9" name="直接箭头连接符 8"/>
            <p:cNvCxnSpPr/>
            <p:nvPr>
              <p:custDataLst>
                <p:tags r:id="rId2"/>
              </p:custDataLst>
            </p:nvPr>
          </p:nvCxnSpPr>
          <p:spPr>
            <a:xfrm>
              <a:off x="6561" y="6460"/>
              <a:ext cx="580" cy="0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0" name="直接箭头连接符 9"/>
            <p:cNvCxnSpPr/>
            <p:nvPr>
              <p:custDataLst>
                <p:tags r:id="rId3"/>
              </p:custDataLst>
            </p:nvPr>
          </p:nvCxnSpPr>
          <p:spPr>
            <a:xfrm>
              <a:off x="9371" y="6460"/>
              <a:ext cx="580" cy="0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1208405" y="4859020"/>
            <a:ext cx="9073515" cy="377825"/>
            <a:chOff x="1720" y="6170"/>
            <a:chExt cx="14289" cy="595"/>
          </a:xfrm>
        </p:grpSpPr>
        <p:sp>
          <p:nvSpPr>
            <p:cNvPr id="13" name="文本框 12"/>
            <p:cNvSpPr txBox="1"/>
            <p:nvPr>
              <p:custDataLst>
                <p:tags r:id="rId4"/>
              </p:custDataLst>
            </p:nvPr>
          </p:nvSpPr>
          <p:spPr>
            <a:xfrm>
              <a:off x="1720" y="6185"/>
              <a:ext cx="214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int (</a:t>
              </a:r>
              <a:r>
                <a:rPr lang="en-US" altLang="zh-CN"/>
                <a:t>*p)[10]</a:t>
              </a:r>
              <a:endParaRPr lang="en-US" altLang="zh-CN"/>
            </a:p>
          </p:txBody>
        </p:sp>
        <p:sp>
          <p:nvSpPr>
            <p:cNvPr id="14" name="文本框 13"/>
            <p:cNvSpPr txBox="1"/>
            <p:nvPr>
              <p:custDataLst>
                <p:tags r:id="rId5"/>
              </p:custDataLst>
            </p:nvPr>
          </p:nvSpPr>
          <p:spPr>
            <a:xfrm>
              <a:off x="4440" y="6170"/>
              <a:ext cx="282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*p -&gt; int[10]</a:t>
              </a:r>
              <a:endParaRPr lang="en-US" altLang="zh-CN"/>
            </a:p>
          </p:txBody>
        </p:sp>
        <p:sp>
          <p:nvSpPr>
            <p:cNvPr id="15" name="文本框 14"/>
            <p:cNvSpPr txBox="1"/>
            <p:nvPr>
              <p:custDataLst>
                <p:tags r:id="rId6"/>
              </p:custDataLst>
            </p:nvPr>
          </p:nvSpPr>
          <p:spPr>
            <a:xfrm>
              <a:off x="7324" y="6170"/>
              <a:ext cx="263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(*p)[?] -&gt; int</a:t>
              </a:r>
              <a:endParaRPr lang="en-US" altLang="zh-CN"/>
            </a:p>
          </p:txBody>
        </p:sp>
        <p:sp>
          <p:nvSpPr>
            <p:cNvPr id="16" name="文本框 15"/>
            <p:cNvSpPr txBox="1"/>
            <p:nvPr>
              <p:custDataLst>
                <p:tags r:id="rId7"/>
              </p:custDataLst>
            </p:nvPr>
          </p:nvSpPr>
          <p:spPr>
            <a:xfrm>
              <a:off x="10317" y="6170"/>
              <a:ext cx="569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指向元素类型为</a:t>
              </a:r>
              <a:r>
                <a:rPr lang="en-US" altLang="zh-CN"/>
                <a:t>int</a:t>
              </a:r>
              <a:r>
                <a:rPr lang="zh-CN" altLang="en-US"/>
                <a:t>的数组的指针</a:t>
              </a:r>
              <a:endParaRPr lang="zh-CN" altLang="en-US"/>
            </a:p>
          </p:txBody>
        </p:sp>
        <p:cxnSp>
          <p:nvCxnSpPr>
            <p:cNvPr id="17" name="直接箭头连接符 16"/>
            <p:cNvCxnSpPr/>
            <p:nvPr>
              <p:custDataLst>
                <p:tags r:id="rId8"/>
              </p:custDataLst>
            </p:nvPr>
          </p:nvCxnSpPr>
          <p:spPr>
            <a:xfrm>
              <a:off x="3860" y="6460"/>
              <a:ext cx="580" cy="0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8" name="直接箭头连接符 17"/>
            <p:cNvCxnSpPr/>
            <p:nvPr>
              <p:custDataLst>
                <p:tags r:id="rId9"/>
              </p:custDataLst>
            </p:nvPr>
          </p:nvCxnSpPr>
          <p:spPr>
            <a:xfrm>
              <a:off x="6744" y="6460"/>
              <a:ext cx="580" cy="0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/>
            <p:nvPr>
              <p:custDataLst>
                <p:tags r:id="rId10"/>
              </p:custDataLst>
            </p:nvPr>
          </p:nvCxnSpPr>
          <p:spPr>
            <a:xfrm>
              <a:off x="9737" y="6460"/>
              <a:ext cx="580" cy="0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指针算术运算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加、减</a:t>
            </a:r>
            <a:endParaRPr lang="zh-CN" altLang="en-US"/>
          </a:p>
          <a:p>
            <a:pPr lvl="1"/>
            <a:r>
              <a:rPr lang="zh-CN" altLang="en-US" sz="1800"/>
              <a:t>加、减整数</a:t>
            </a:r>
            <a:r>
              <a:rPr lang="en-US" altLang="zh-CN" sz="1800"/>
              <a:t>n -&gt; </a:t>
            </a:r>
            <a:r>
              <a:rPr lang="zh-CN" altLang="en-US" sz="1800"/>
              <a:t>指向后</a:t>
            </a:r>
            <a:r>
              <a:rPr lang="en-US" altLang="zh-CN" sz="1800"/>
              <a:t>/</a:t>
            </a:r>
            <a:r>
              <a:rPr lang="zh-CN" altLang="en-US" sz="1800"/>
              <a:t>前第</a:t>
            </a:r>
            <a:r>
              <a:rPr lang="en-US" altLang="zh-CN" sz="1800"/>
              <a:t>n</a:t>
            </a:r>
            <a:r>
              <a:rPr lang="zh-CN" altLang="en-US" sz="1800"/>
              <a:t>个元素</a:t>
            </a:r>
            <a:endParaRPr lang="zh-CN" altLang="en-US" sz="1800"/>
          </a:p>
          <a:p>
            <a:pPr lvl="1"/>
            <a:endParaRPr lang="zh-CN" altLang="en-US"/>
          </a:p>
          <a:p>
            <a:r>
              <a:rPr lang="zh-CN" altLang="en-US"/>
              <a:t>指针相减</a:t>
            </a:r>
            <a:endParaRPr lang="zh-CN" altLang="en-US"/>
          </a:p>
          <a:p>
            <a:pPr lvl="1"/>
            <a:r>
              <a:rPr lang="zh-CN" altLang="en-US"/>
              <a:t>表示指针之间的偏移量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仅当原指针和结果指针都指向同一数组中的元素，或该数组的尾后一位置，行为才有定义。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https://godbolt.org/z/q9M6W81x3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指针回顾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函数传参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数组与指针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字符串与指针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派生类型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  <a:sym typeface="+mn-ea"/>
              </a:rPr>
              <a:t>递归</a:t>
            </a:r>
            <a:endParaRPr lang="en-US" altLang="zh-CN" sz="2400">
              <a:solidFill>
                <a:schemeClr val="bg1">
                  <a:lumMod val="65000"/>
                </a:schemeClr>
              </a:solidFill>
              <a:sym typeface="+mn-ea"/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Lab——Calculator</a:t>
            </a:r>
            <a:endParaRPr lang="zh-CN" altLang="en-US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参数传递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当数组类型用于函数参数列表时，它会转换成对应的指针类型： int f(int a[2]) 和int f(int* a) 声明同一个函数。</a:t>
            </a:r>
            <a:endParaRPr lang="zh-CN" altLang="en-US"/>
          </a:p>
          <a:p>
            <a:r>
              <a:rPr lang="zh-CN" altLang="en-US"/>
              <a:t>因为函数实际参数类型为指针类型，使用数组参数的函数调用会进行一个数组到指针转换；参数数组的大小不为被调用函数可得。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https://godbolt.org/z/6eY1zoPcE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cs typeface="Arial" panose="020B0604020202020204" pitchFamily="34" charset="0"/>
              </a:rPr>
              <a:t>Agenda</a:t>
            </a:r>
            <a:endParaRPr lang="zh-CN" altLang="en-US"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98880" y="2187575"/>
            <a:ext cx="7321550" cy="4002405"/>
          </a:xfrm>
        </p:spPr>
        <p:txBody>
          <a:bodyPr>
            <a:normAutofit/>
          </a:bodyPr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指针回顾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函数传参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 b="1">
                <a:solidFill>
                  <a:schemeClr val="tx1"/>
                </a:solidFill>
              </a:rPr>
              <a:t>数组与指针</a:t>
            </a:r>
            <a:endParaRPr lang="zh-CN" altLang="en-US" sz="2400" b="1">
              <a:solidFill>
                <a:schemeClr val="tx1"/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字符串与指针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函数与指针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派生类型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微软雅黑" panose="020B0503020204020204" charset="-122"/>
              <a:buChar char="•"/>
            </a:pPr>
            <a:r>
              <a:rPr lang="zh-CN" altLang="en-US" sz="2400">
                <a:solidFill>
                  <a:schemeClr val="bg1">
                    <a:lumMod val="65000"/>
                  </a:schemeClr>
                </a:solidFill>
              </a:rPr>
              <a:t>递归</a:t>
            </a:r>
            <a:endParaRPr lang="en-US" altLang="zh-CN" sz="240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 algn="l">
              <a:buClrTx/>
              <a:buSzTx/>
              <a:buFont typeface="微软雅黑" panose="020B0503020204020204" charset="-122"/>
              <a:buChar char="•"/>
            </a:pPr>
            <a:r>
              <a:rPr lang="en-US" altLang="zh-CN">
                <a:solidFill>
                  <a:schemeClr val="bg1">
                    <a:lumMod val="65000"/>
                  </a:schemeClr>
                </a:solidFill>
                <a:sym typeface="+mn-ea"/>
              </a:rPr>
              <a:t>Lab——Calculator</a:t>
            </a:r>
            <a:endParaRPr lang="zh-CN" altLang="en-US" sz="24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COMMONDATA" val="eyJoZGlkIjoiNzZmY2JkMDZlOWNmNjFlNWUyNDU0ZGQyOTcwODdhNDIifQ==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굴림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3020</Words>
  <Application>WPS 演示</Application>
  <PresentationFormat>宽屏</PresentationFormat>
  <Paragraphs>341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6" baseType="lpstr">
      <vt:lpstr>Arial</vt:lpstr>
      <vt:lpstr>宋体</vt:lpstr>
      <vt:lpstr>Wingdings</vt:lpstr>
      <vt:lpstr>微软雅黑</vt:lpstr>
      <vt:lpstr>SauceCodePro NF</vt:lpstr>
      <vt:lpstr>微软雅黑 Light</vt:lpstr>
      <vt:lpstr>Arial Unicode MS</vt:lpstr>
      <vt:lpstr>Office 主题​​</vt:lpstr>
      <vt:lpstr>PowerPoint 演示文稿</vt:lpstr>
      <vt:lpstr>前情回顾</vt:lpstr>
      <vt:lpstr>Agenda</vt:lpstr>
      <vt:lpstr>指针回顾</vt:lpstr>
      <vt:lpstr>指针数组和数组指针</vt:lpstr>
      <vt:lpstr>指针算术运算</vt:lpstr>
      <vt:lpstr>Agenda</vt:lpstr>
      <vt:lpstr>参数传递</vt:lpstr>
      <vt:lpstr>Agenda</vt:lpstr>
      <vt:lpstr>数组与指针</vt:lpstr>
      <vt:lpstr>下标访问与解引用访问</vt:lpstr>
      <vt:lpstr>这样写对吗？</vt:lpstr>
      <vt:lpstr>Agenda</vt:lpstr>
      <vt:lpstr>字符串与指针</vt:lpstr>
      <vt:lpstr>标准字符串库</vt:lpstr>
      <vt:lpstr>泛型</vt:lpstr>
      <vt:lpstr>Cat Break！！！</vt:lpstr>
      <vt:lpstr>Agenda</vt:lpstr>
      <vt:lpstr>内存</vt:lpstr>
      <vt:lpstr>函数与指针</vt:lpstr>
      <vt:lpstr>Example</vt:lpstr>
      <vt:lpstr>Agenda</vt:lpstr>
      <vt:lpstr>枚举类型</vt:lpstr>
      <vt:lpstr>联合体类型</vt:lpstr>
      <vt:lpstr>结构体类型</vt:lpstr>
      <vt:lpstr>内存对齐</vt:lpstr>
      <vt:lpstr>Example</vt:lpstr>
      <vt:lpstr>typedef</vt:lpstr>
      <vt:lpstr>Agenda</vt:lpstr>
      <vt:lpstr>递归</vt:lpstr>
      <vt:lpstr>归纳</vt:lpstr>
      <vt:lpstr>递归、编程和归纳</vt:lpstr>
      <vt:lpstr>相互递归</vt:lpstr>
      <vt:lpstr>树递归</vt:lpstr>
      <vt:lpstr>Example: Chocolate Bar</vt:lpstr>
      <vt:lpstr>Agenda</vt:lpstr>
      <vt:lpstr>Lab——Calculator</vt:lpstr>
      <vt:lpstr>Ask Time！！！！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focused_xy</dc:creator>
  <cp:lastModifiedBy>Admin</cp:lastModifiedBy>
  <cp:revision>117</cp:revision>
  <dcterms:created xsi:type="dcterms:W3CDTF">2023-09-24T08:55:00Z</dcterms:created>
  <dcterms:modified xsi:type="dcterms:W3CDTF">2023-10-21T02:49:17Z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2052-12.1.0.15355</vt:lpwstr>
  </property>
  <property fmtid="{D5CDD505-2E9C-101B-9397-08002B2CF9AE}" pid="3" name="ICV">
    <vt:lpwstr/>
  </property>
</Properties>
</file>

<file path=docProps/thumbnail.jpeg>
</file>